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332" r:id="rId4"/>
    <p:sldId id="336" r:id="rId5"/>
    <p:sldId id="337" r:id="rId6"/>
    <p:sldId id="324" r:id="rId7"/>
    <p:sldId id="335" r:id="rId8"/>
    <p:sldId id="334" r:id="rId9"/>
    <p:sldId id="333" r:id="rId10"/>
    <p:sldId id="339" r:id="rId11"/>
    <p:sldId id="338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1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6565"/>
    <a:srgbClr val="A6B8D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D7C4-0A13-4E5B-9991-55630618DE2E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9C869-87F3-4DE5-ACD7-FC147A4CA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6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eaborn.pydata.org/example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visualizatio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atplotlib.org/gallery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378280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5244353" y="3729319"/>
            <a:ext cx="6114000" cy="35716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961589" y="386755"/>
            <a:ext cx="0" cy="2096469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78253" y="2269415"/>
            <a:ext cx="8640707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6000" b="1" kern="0" dirty="0">
                <a:ln w="12700">
                  <a:solidFill>
                    <a:srgbClr val="7C97C2"/>
                  </a:solidFill>
                </a:ln>
                <a:solidFill>
                  <a:srgbClr val="88A0C8"/>
                </a:solidFill>
              </a:rPr>
              <a:t>겨울방학 파이썬 스터디</a:t>
            </a:r>
            <a:endParaRPr lang="en-US" altLang="ko-KR" sz="6000" b="1" kern="0" dirty="0">
              <a:ln w="12700">
                <a:solidFill>
                  <a:srgbClr val="7C97C2"/>
                </a:solidFill>
              </a:ln>
              <a:solidFill>
                <a:srgbClr val="88A0C8"/>
              </a:solidFill>
            </a:endParaRPr>
          </a:p>
          <a:p>
            <a:pPr lvl="0" latinLnBrk="0">
              <a:defRPr/>
            </a:pPr>
            <a:r>
              <a:rPr lang="en-US" altLang="ko-KR" sz="4000" b="1" kern="0" dirty="0">
                <a:ln w="12700">
                  <a:solidFill>
                    <a:srgbClr val="88A0C8"/>
                  </a:solidFill>
                </a:ln>
                <a:noFill/>
              </a:rPr>
              <a:t>6</a:t>
            </a:r>
            <a:r>
              <a:rPr lang="ko-KR" altLang="en-US" sz="4000" b="1" kern="0" dirty="0">
                <a:ln w="12700">
                  <a:solidFill>
                    <a:srgbClr val="88A0C8"/>
                  </a:solidFill>
                </a:ln>
                <a:noFill/>
              </a:rPr>
              <a:t>차시 수업</a:t>
            </a:r>
            <a:endParaRPr lang="en-US" altLang="ko-KR" sz="4000" b="1" kern="0" dirty="0">
              <a:ln w="12700">
                <a:solidFill>
                  <a:srgbClr val="88A0C8"/>
                </a:solidFill>
              </a:ln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8117" y="3406419"/>
            <a:ext cx="4024537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srgbClr val="7C97C2"/>
                </a:solidFill>
              </a:rPr>
              <a:t>시각화</a:t>
            </a:r>
            <a:endParaRPr lang="en-US" altLang="ko-KR" sz="1050" kern="0" dirty="0">
              <a:solidFill>
                <a:srgbClr val="7C97C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78854" y="3729464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4071794"/>
            <a:ext cx="0" cy="2796632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5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0C32EE-7070-45BE-ACEE-38D1FD038E97}"/>
              </a:ext>
            </a:extLst>
          </p:cNvPr>
          <p:cNvSpPr txBox="1"/>
          <p:nvPr/>
        </p:nvSpPr>
        <p:spPr>
          <a:xfrm>
            <a:off x="542446" y="1644861"/>
            <a:ext cx="10959406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선 여러 개 그리기</a:t>
            </a:r>
            <a:endParaRPr lang="en-US" altLang="ko-KR" sz="24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선을 여러 개를 그리고 싶은 경우에는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스타일 문자열을 반복하여 인수로 넘긴다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경우에는 하나의 선을 그릴 때처럼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데이터나 스타일 문자열을 생략할 수 없다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E8617-20C9-43AF-8D67-E4BB2A00E8F1}"/>
              </a:ext>
            </a:extLst>
          </p:cNvPr>
          <p:cNvSpPr txBox="1"/>
          <p:nvPr/>
        </p:nvSpPr>
        <p:spPr>
          <a:xfrm>
            <a:off x="542446" y="3327721"/>
            <a:ext cx="10959406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겹쳐서 그리기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명령이 아니라 복수의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명령을 하나의 그림에 겹쳐서 그릴 수도 있다.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7F9A2-DB78-4A47-969F-A5A69E5C392F}"/>
              </a:ext>
            </a:extLst>
          </p:cNvPr>
          <p:cNvSpPr txBox="1"/>
          <p:nvPr/>
        </p:nvSpPr>
        <p:spPr>
          <a:xfrm>
            <a:off x="542446" y="4601033"/>
            <a:ext cx="11119967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라벨</a:t>
            </a:r>
            <a:r>
              <a:rPr lang="en-US" altLang="ko-KR" sz="2400" b="1" dirty="0">
                <a:solidFill>
                  <a:srgbClr val="7C97C2"/>
                </a:solidFill>
              </a:rPr>
              <a:t>, </a:t>
            </a:r>
            <a:r>
              <a:rPr lang="ko-KR" altLang="en-US" sz="2400" b="1" dirty="0">
                <a:solidFill>
                  <a:srgbClr val="7C97C2"/>
                </a:solidFill>
              </a:rPr>
              <a:t>타이틀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플롯의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 위치와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 위치에는 </a:t>
            </a:r>
            <a:r>
              <a:rPr lang="en-US" altLang="ko-KR" sz="2000" b="1" dirty="0" err="1">
                <a:solidFill>
                  <a:srgbClr val="7C97C2"/>
                </a:solidFill>
              </a:rPr>
              <a:t>xlabel</a:t>
            </a:r>
            <a:r>
              <a:rPr lang="en-US" altLang="ko-KR" sz="2000" b="1" dirty="0">
                <a:solidFill>
                  <a:srgbClr val="7C97C2"/>
                </a:solidFill>
              </a:rPr>
              <a:t>, </a:t>
            </a:r>
            <a:r>
              <a:rPr lang="en-US" altLang="ko-KR" sz="2000" b="1" dirty="0" err="1">
                <a:solidFill>
                  <a:srgbClr val="7C97C2"/>
                </a:solidFill>
              </a:rPr>
              <a:t>ylabel</a:t>
            </a:r>
            <a:r>
              <a:rPr lang="en-US" altLang="ko-KR" sz="2000" b="1" dirty="0">
                <a:solidFill>
                  <a:srgbClr val="7C97C2"/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사용해 라벨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(label)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추가할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2000" b="1" dirty="0">
                <a:solidFill>
                  <a:srgbClr val="7C97C2"/>
                </a:solidFill>
              </a:rPr>
              <a:t>title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명령으로 제목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(title)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붙일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0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23978B1-162E-47B4-96AF-92C14BF9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47" t="46595" r="43031" b="17815"/>
          <a:stretch/>
        </p:blipFill>
        <p:spPr>
          <a:xfrm>
            <a:off x="4994978" y="3470497"/>
            <a:ext cx="1522363" cy="31028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6F9D53-0C31-4CF1-AA9E-24AB64958FD3}"/>
              </a:ext>
            </a:extLst>
          </p:cNvPr>
          <p:cNvSpPr txBox="1"/>
          <p:nvPr/>
        </p:nvSpPr>
        <p:spPr>
          <a:xfrm>
            <a:off x="519793" y="1437708"/>
            <a:ext cx="11250866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범례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개의 라인 플롯을 그리는 경우에는 각 선이 무슨 자료를 표시하는지를 보여주기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위해 </a:t>
            </a:r>
            <a:r>
              <a:rPr lang="en-US" altLang="ko-KR" sz="2000" b="1" dirty="0">
                <a:solidFill>
                  <a:srgbClr val="7C97C2"/>
                </a:solidFill>
              </a:rPr>
              <a:t>legend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명령으로 범례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(legend)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추가한다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범례의 위치는 자동으로 정해지지만 수동으로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설정하고 싶으면 </a:t>
            </a:r>
            <a:r>
              <a:rPr lang="en-US" altLang="ko-KR" sz="2000" b="1" dirty="0">
                <a:solidFill>
                  <a:srgbClr val="7C97C2"/>
                </a:solidFill>
              </a:rPr>
              <a:t>loc</a:t>
            </a:r>
            <a:r>
              <a:rPr lang="ko-KR" altLang="en-US" sz="2000" b="1" dirty="0">
                <a:solidFill>
                  <a:srgbClr val="7C97C2"/>
                </a:solidFill>
              </a:rPr>
              <a:t>인수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사용하며 인수에는 문자열 혹은 숫자가 들어간다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2C1D3-3BDC-4894-A6FA-967813E8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1" t="44444" r="55441" b="22281"/>
          <a:stretch/>
        </p:blipFill>
        <p:spPr>
          <a:xfrm>
            <a:off x="523848" y="3573378"/>
            <a:ext cx="4218481" cy="29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70F0058-1C7D-4206-BA58-E1411966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9" t="44632" r="55809" b="20000"/>
          <a:stretch/>
        </p:blipFill>
        <p:spPr>
          <a:xfrm>
            <a:off x="4763434" y="3834627"/>
            <a:ext cx="3735107" cy="2761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56FDC-0FB9-4F75-AFA3-DFE603F14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4987" r="55809" b="20964"/>
          <a:stretch/>
        </p:blipFill>
        <p:spPr>
          <a:xfrm>
            <a:off x="519793" y="3834627"/>
            <a:ext cx="3865304" cy="27509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F9D53-0C31-4CF1-AA9E-24AB64958FD3}"/>
              </a:ext>
            </a:extLst>
          </p:cNvPr>
          <p:cNvSpPr txBox="1"/>
          <p:nvPr/>
        </p:nvSpPr>
        <p:spPr>
          <a:xfrm>
            <a:off x="519793" y="1437708"/>
            <a:ext cx="11250866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Bar chart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데이터가 카테고리 값인 경우에는 </a:t>
            </a:r>
            <a:r>
              <a:rPr lang="en-US" altLang="ko-KR" sz="2000" b="1" dirty="0">
                <a:solidFill>
                  <a:srgbClr val="7C97C2"/>
                </a:solidFill>
              </a:rPr>
              <a:t>bar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명령과 </a:t>
            </a:r>
            <a:r>
              <a:rPr lang="en-US" altLang="ko-KR" sz="2000" b="1" dirty="0" err="1">
                <a:solidFill>
                  <a:srgbClr val="7C97C2"/>
                </a:solidFill>
              </a:rPr>
              <a:t>barh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명령으로 바 차트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(bar chart)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시각화한다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 방향으로 바 차트를 그리려면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AAFF2-A75F-444B-B378-C158FD1FA36A}"/>
              </a:ext>
            </a:extLst>
          </p:cNvPr>
          <p:cNvSpPr txBox="1"/>
          <p:nvPr/>
        </p:nvSpPr>
        <p:spPr>
          <a:xfrm>
            <a:off x="519793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6565"/>
                </a:solidFill>
              </a:rPr>
              <a:t>plt.bar</a:t>
            </a:r>
            <a:r>
              <a:rPr lang="ko-KR" altLang="en-US" sz="2400" b="1" dirty="0">
                <a:solidFill>
                  <a:srgbClr val="FF6565"/>
                </a:solidFill>
              </a:rPr>
              <a:t>(</a:t>
            </a:r>
            <a:r>
              <a:rPr lang="ko-KR" altLang="en-US" sz="2400" b="1" dirty="0" err="1">
                <a:solidFill>
                  <a:srgbClr val="FF6565"/>
                </a:solidFill>
              </a:rPr>
              <a:t>x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y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053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F9D53-0C31-4CF1-AA9E-24AB64958FD3}"/>
              </a:ext>
            </a:extLst>
          </p:cNvPr>
          <p:cNvSpPr txBox="1"/>
          <p:nvPr/>
        </p:nvSpPr>
        <p:spPr>
          <a:xfrm>
            <a:off x="519793" y="1437708"/>
            <a:ext cx="11250866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Pie chart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 별 값의 상대적인 비교를 해야 할 때는 </a:t>
            </a:r>
            <a:r>
              <a:rPr lang="en-US" altLang="ko-KR" sz="2000" b="1" dirty="0">
                <a:solidFill>
                  <a:srgbClr val="7C97C2"/>
                </a:solidFill>
              </a:rPr>
              <a:t>pie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명령으로 파이 차트를 그릴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파이 차트를 그릴 때는 윈의 형태를 유지할 수 있도록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plt.axis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('equal’)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실행해야 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AAFF2-A75F-444B-B378-C158FD1FA36A}"/>
              </a:ext>
            </a:extLst>
          </p:cNvPr>
          <p:cNvSpPr txBox="1"/>
          <p:nvPr/>
        </p:nvSpPr>
        <p:spPr>
          <a:xfrm>
            <a:off x="519793" y="2986141"/>
            <a:ext cx="1125086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FF6565"/>
                </a:solidFill>
              </a:rPr>
              <a:t>plt.pie</a:t>
            </a:r>
            <a:r>
              <a:rPr lang="ko-KR" altLang="en-US" sz="2400" b="1" dirty="0">
                <a:solidFill>
                  <a:srgbClr val="FF6565"/>
                </a:solidFill>
              </a:rPr>
              <a:t>(</a:t>
            </a:r>
            <a:r>
              <a:rPr lang="ko-KR" altLang="en-US" sz="2400" b="1" dirty="0" err="1">
                <a:solidFill>
                  <a:srgbClr val="FF6565"/>
                </a:solidFill>
              </a:rPr>
              <a:t>sizes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explode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labels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colors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autopct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shadow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startangle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2ACE3-F878-48EE-AD5F-804807E12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t="50284" r="61985" b="19608"/>
          <a:stretch/>
        </p:blipFill>
        <p:spPr>
          <a:xfrm>
            <a:off x="600476" y="3721346"/>
            <a:ext cx="2868865" cy="27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F9D53-0C31-4CF1-AA9E-24AB64958FD3}"/>
              </a:ext>
            </a:extLst>
          </p:cNvPr>
          <p:cNvSpPr txBox="1"/>
          <p:nvPr/>
        </p:nvSpPr>
        <p:spPr>
          <a:xfrm>
            <a:off x="519793" y="1437708"/>
            <a:ext cx="11250866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Histogram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히스토그램을 그리기 위한 </a:t>
            </a:r>
            <a:r>
              <a:rPr lang="en-US" altLang="ko-KR" sz="2000" b="1" dirty="0">
                <a:solidFill>
                  <a:srgbClr val="7C97C2"/>
                </a:solidFill>
              </a:rPr>
              <a:t>hist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인수로 데이터를 집계할 구간 정보를 받는다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AAFF2-A75F-444B-B378-C158FD1FA36A}"/>
              </a:ext>
            </a:extLst>
          </p:cNvPr>
          <p:cNvSpPr txBox="1"/>
          <p:nvPr/>
        </p:nvSpPr>
        <p:spPr>
          <a:xfrm>
            <a:off x="519793" y="2627293"/>
            <a:ext cx="1125086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FF6565"/>
                </a:solidFill>
              </a:rPr>
              <a:t>plt.hist</a:t>
            </a:r>
            <a:r>
              <a:rPr lang="en-US" altLang="ko-KR" sz="2400" b="1" dirty="0">
                <a:solidFill>
                  <a:srgbClr val="FF6565"/>
                </a:solidFill>
              </a:rPr>
              <a:t>(x, bins, </a:t>
            </a:r>
            <a:r>
              <a:rPr lang="en-US" altLang="ko-KR" sz="2400" b="1" dirty="0" err="1">
                <a:solidFill>
                  <a:srgbClr val="FF6565"/>
                </a:solidFill>
              </a:rPr>
              <a:t>edgecolor</a:t>
            </a:r>
            <a:r>
              <a:rPr lang="en-US" altLang="ko-KR" sz="2400" b="1" dirty="0">
                <a:solidFill>
                  <a:srgbClr val="FF6565"/>
                </a:solidFill>
              </a:rPr>
              <a:t>)</a:t>
            </a:r>
            <a:endParaRPr lang="ko-KR" altLang="en-US" sz="2400" b="1" dirty="0">
              <a:solidFill>
                <a:srgbClr val="FF656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11E205-7A21-4B2E-A910-CBF06C74C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9" t="50183" r="55662" b="16183"/>
          <a:stretch/>
        </p:blipFill>
        <p:spPr>
          <a:xfrm>
            <a:off x="582545" y="3377584"/>
            <a:ext cx="3559705" cy="2488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24EF04-B289-4A53-AB9E-2DF9216D8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6" t="50000" r="55662" b="16340"/>
          <a:stretch/>
        </p:blipFill>
        <p:spPr>
          <a:xfrm>
            <a:off x="4741775" y="3377584"/>
            <a:ext cx="3559705" cy="24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456355"/>
            <a:ext cx="11250866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Scatter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차원 데이터 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개의 실수 데이터 집합의 상관관계를 살펴보려면 </a:t>
            </a:r>
            <a:r>
              <a:rPr lang="en-US" altLang="ko-KR" sz="2000" b="1" dirty="0">
                <a:solidFill>
                  <a:srgbClr val="7C97C2"/>
                </a:solidFill>
              </a:rPr>
              <a:t>scatter</a:t>
            </a:r>
            <a:r>
              <a:rPr lang="ko-KR" altLang="en-US" sz="2000" b="1" dirty="0">
                <a:solidFill>
                  <a:srgbClr val="7C97C2"/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플롯을 그린다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plt.style.use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명령을 사용하여 라인, 포인트, 배경 등에 대한 기본 스타일을 설정할 수 있다.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플롯의 점 하나의 위치는 데이터 하나의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x, 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값이다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6EE7F3-0AC4-40A0-B2D2-EC6A02119A34}"/>
              </a:ext>
            </a:extLst>
          </p:cNvPr>
          <p:cNvSpPr txBox="1"/>
          <p:nvPr/>
        </p:nvSpPr>
        <p:spPr>
          <a:xfrm>
            <a:off x="519793" y="35950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6565"/>
                </a:solidFill>
              </a:rPr>
              <a:t>plt.scatter</a:t>
            </a:r>
            <a:r>
              <a:rPr lang="ko-KR" altLang="en-US" sz="2400" b="1" dirty="0">
                <a:solidFill>
                  <a:srgbClr val="FF6565"/>
                </a:solidFill>
              </a:rPr>
              <a:t>(</a:t>
            </a:r>
            <a:r>
              <a:rPr lang="en-US" altLang="ko-KR" sz="2400" b="1" dirty="0">
                <a:solidFill>
                  <a:srgbClr val="FF6565"/>
                </a:solidFill>
              </a:rPr>
              <a:t>x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en-US" altLang="ko-KR" sz="2400" b="1" dirty="0">
                <a:solidFill>
                  <a:srgbClr val="FF6565"/>
                </a:solidFill>
              </a:rPr>
              <a:t>y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BEB32B-24AB-4BC5-A95F-0789E3E28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1" t="47543" r="56323" b="18823"/>
          <a:stretch/>
        </p:blipFill>
        <p:spPr>
          <a:xfrm>
            <a:off x="519793" y="4098569"/>
            <a:ext cx="3395290" cy="2474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405270-1432-4CED-856D-9BD2A2CF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50000" r="56397" b="14902"/>
          <a:stretch/>
        </p:blipFill>
        <p:spPr>
          <a:xfrm>
            <a:off x="4235822" y="4053796"/>
            <a:ext cx="3312459" cy="25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2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456355"/>
            <a:ext cx="11250866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Seaborn Library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기반으로 다양한 색상 테마와 통계용 차트 등의 기능을 추가한 시각화 패키지이다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기본적인 기능은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패키지에 의존하며 통계 기능은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Statsmodels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패키지에 의존한다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Seaborn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을 사용한 시각화 예제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en-US" altLang="ko-KR" sz="2000" dirty="0">
                <a:hlinkClick r:id="rId2"/>
              </a:rPr>
              <a:t>http://seaborn.pydata.org/examples/index.html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8FE92-F65F-4FFF-9CA2-4B775ECC7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5" t="52453" r="70735" b="43113"/>
          <a:stretch/>
        </p:blipFill>
        <p:spPr>
          <a:xfrm>
            <a:off x="609441" y="3657859"/>
            <a:ext cx="2635623" cy="527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7D27E6-8563-4E1F-B8A7-38989DE8C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2" t="20295" r="16470" b="6406"/>
          <a:stretch/>
        </p:blipFill>
        <p:spPr>
          <a:xfrm>
            <a:off x="3553309" y="3589969"/>
            <a:ext cx="5232103" cy="3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456355"/>
            <a:ext cx="11250866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Pair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데이터프레임을 인수로 받아 그리드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형태로 각 데이터 열의 조합에 대해 </a:t>
            </a:r>
            <a:r>
              <a:rPr lang="en-US" altLang="ko-KR" sz="2000" b="1" dirty="0">
                <a:solidFill>
                  <a:srgbClr val="7C97C2"/>
                </a:solidFill>
              </a:rPr>
              <a:t>scatter 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그린다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같은 데이터가 만나는 대각선 영역에는 해당 데이터의 </a:t>
            </a:r>
            <a:r>
              <a:rPr lang="en-US" altLang="ko-KR" sz="2000" b="1" dirty="0">
                <a:solidFill>
                  <a:srgbClr val="7C97C2"/>
                </a:solidFill>
              </a:rPr>
              <a:t>histogram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 </a:t>
            </a:r>
            <a:r>
              <a:rPr lang="en-US" altLang="ko-KR" sz="2000" b="1" dirty="0" err="1">
                <a:solidFill>
                  <a:srgbClr val="7C97C2"/>
                </a:solidFill>
              </a:rPr>
              <a:t>kde</a:t>
            </a:r>
            <a:r>
              <a:rPr lang="en-US" altLang="ko-KR" sz="2000" b="1" dirty="0">
                <a:solidFill>
                  <a:srgbClr val="7C97C2"/>
                </a:solidFill>
              </a:rPr>
              <a:t> plot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그린다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1540" y="32036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6565"/>
                </a:solidFill>
              </a:rPr>
              <a:t>sns.pairplot</a:t>
            </a:r>
            <a:r>
              <a:rPr lang="ko-KR" altLang="en-US" sz="2400" b="1" dirty="0">
                <a:solidFill>
                  <a:srgbClr val="FF6565"/>
                </a:solidFill>
              </a:rPr>
              <a:t>(</a:t>
            </a:r>
            <a:r>
              <a:rPr lang="ko-KR" altLang="en-US" sz="2400" b="1" dirty="0" err="1">
                <a:solidFill>
                  <a:srgbClr val="FF6565"/>
                </a:solidFill>
              </a:rPr>
              <a:t>data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hue</a:t>
            </a:r>
            <a:r>
              <a:rPr lang="en-US" altLang="ko-KR" sz="2400" b="1" dirty="0">
                <a:solidFill>
                  <a:srgbClr val="FF6565"/>
                </a:solidFill>
              </a:rPr>
              <a:t>, vars, kind, size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  <a:endParaRPr lang="en-US" altLang="ko-KR" sz="2400" b="1" dirty="0">
              <a:solidFill>
                <a:srgbClr val="FF656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2DA07-48BA-4E4F-BFFD-F95AE9687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4" t="23509" r="31618" b="6789"/>
          <a:stretch/>
        </p:blipFill>
        <p:spPr>
          <a:xfrm>
            <a:off x="6463216" y="3194142"/>
            <a:ext cx="3810077" cy="33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4" y="1510763"/>
            <a:ext cx="5181760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Count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plot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사용하면 카테고리 값 별로 데이터가 얼마나 있는지 표시할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9793" y="3086713"/>
            <a:ext cx="4150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FF6565"/>
                </a:solidFill>
              </a:rPr>
              <a:t>sns.countplot</a:t>
            </a:r>
            <a:r>
              <a:rPr lang="en-US" altLang="ko-KR" sz="2400" b="1" dirty="0">
                <a:solidFill>
                  <a:srgbClr val="FF6565"/>
                </a:solidFill>
              </a:rPr>
              <a:t>(x, hue, data)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AC7A5-B555-4C6F-B763-E2FA37621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4" t="50000" r="54779" b="19347"/>
          <a:stretch/>
        </p:blipFill>
        <p:spPr>
          <a:xfrm>
            <a:off x="519793" y="3738651"/>
            <a:ext cx="3698021" cy="2535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59B588-C4AD-44EA-9AE8-45B4CD3AB35A}"/>
              </a:ext>
            </a:extLst>
          </p:cNvPr>
          <p:cNvSpPr txBox="1"/>
          <p:nvPr/>
        </p:nvSpPr>
        <p:spPr>
          <a:xfrm>
            <a:off x="5836024" y="1472258"/>
            <a:ext cx="6176682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Bar plot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 값에 따른 실수 값의 평균과 편차를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표시하는 기본적인 바 차트를 생성한다. 평균은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막대의 높이로, 편차는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에러바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)로 표시한다.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D0510F-E2F2-4067-8A16-320C1A75711C}"/>
              </a:ext>
            </a:extLst>
          </p:cNvPr>
          <p:cNvSpPr txBox="1"/>
          <p:nvPr/>
        </p:nvSpPr>
        <p:spPr>
          <a:xfrm>
            <a:off x="5836024" y="3507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6565"/>
                </a:solidFill>
              </a:rPr>
              <a:t>sns.barplot</a:t>
            </a:r>
            <a:r>
              <a:rPr lang="ko-KR" altLang="en-US" sz="2400" b="1" dirty="0">
                <a:solidFill>
                  <a:srgbClr val="FF6565"/>
                </a:solidFill>
              </a:rPr>
              <a:t>(</a:t>
            </a:r>
            <a:r>
              <a:rPr lang="ko-KR" altLang="en-US" sz="2400" b="1" dirty="0" err="1">
                <a:solidFill>
                  <a:srgbClr val="FF6565"/>
                </a:solidFill>
              </a:rPr>
              <a:t>x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y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hue</a:t>
            </a:r>
            <a:r>
              <a:rPr lang="ko-KR" altLang="en-US" sz="2400" b="1" dirty="0">
                <a:solidFill>
                  <a:srgbClr val="FF6565"/>
                </a:solidFill>
              </a:rPr>
              <a:t>, </a:t>
            </a:r>
            <a:r>
              <a:rPr lang="ko-KR" altLang="en-US" sz="2400" b="1" dirty="0" err="1">
                <a:solidFill>
                  <a:srgbClr val="FF6565"/>
                </a:solidFill>
              </a:rPr>
              <a:t>data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F1726A-B4FA-4E21-BF94-40490EE4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68" t="46000" r="54985" b="24053"/>
          <a:stretch/>
        </p:blipFill>
        <p:spPr>
          <a:xfrm>
            <a:off x="5836024" y="4117925"/>
            <a:ext cx="3785154" cy="25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510763"/>
            <a:ext cx="11047351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Box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boxplot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명령은 박스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휘스커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플롯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(Box-Whisker Plot)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혹은 간단히 박스 플롯이라 부르는 차트를 그려준다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박스 플롯은 박스와 박스 바깥의 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(whisker)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이루어진다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1540" y="31382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FF6565"/>
                </a:solidFill>
              </a:rPr>
              <a:t>sns.boxplot</a:t>
            </a:r>
            <a:r>
              <a:rPr lang="en-US" altLang="ko-KR" sz="2400" b="1" dirty="0">
                <a:solidFill>
                  <a:srgbClr val="FF6565"/>
                </a:solidFill>
              </a:rPr>
              <a:t>(x, y, hue, data)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0E6725-3588-48A8-9CD5-DE6FB72B4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4" t="51252" r="55000" b="18955"/>
          <a:stretch/>
        </p:blipFill>
        <p:spPr>
          <a:xfrm>
            <a:off x="519793" y="3717295"/>
            <a:ext cx="4029762" cy="285603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A4DC890-6DA0-4F84-82F1-D0B9B83444AB}"/>
              </a:ext>
            </a:extLst>
          </p:cNvPr>
          <p:cNvSpPr txBox="1"/>
          <p:nvPr/>
        </p:nvSpPr>
        <p:spPr>
          <a:xfrm>
            <a:off x="4679576" y="3785933"/>
            <a:ext cx="699263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박스는 실수 값 분포에서 1사분위수(Q1)와 3사분위수(Q3)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3사분위수와 1사분수의 차이(Q3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Q1)를 IQR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박스 내부의 가로선은 중앙값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박스 외부의 세로선은 1사분위 수보다 1.5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IQR 만큼 낮은 값과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3사분위 수보다 1.5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IQR 만큼 높은 값의 구간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바깥의 점은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아웃라이어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outlier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)이고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일일히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점으로 표시</a:t>
            </a:r>
          </a:p>
        </p:txBody>
      </p:sp>
    </p:spTree>
    <p:extLst>
      <p:ext uri="{BB962C8B-B14F-4D97-AF65-F5344CB8AC3E}">
        <p14:creationId xmlns:p14="http://schemas.microsoft.com/office/powerpoint/2010/main" val="357967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학습 목표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42347-FFC4-480E-B053-B76A05506630}"/>
              </a:ext>
            </a:extLst>
          </p:cNvPr>
          <p:cNvSpPr txBox="1"/>
          <p:nvPr/>
        </p:nvSpPr>
        <p:spPr>
          <a:xfrm>
            <a:off x="519793" y="1983861"/>
            <a:ext cx="11013616" cy="289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3200" b="1" dirty="0">
                <a:solidFill>
                  <a:srgbClr val="7C97C2"/>
                </a:solidFill>
              </a:rPr>
              <a:t>Data Visualization with Pandas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3200" b="1" dirty="0">
                <a:solidFill>
                  <a:srgbClr val="7C97C2"/>
                </a:solidFill>
              </a:rPr>
              <a:t>Data Visualization with Matplotlib 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3200" b="1" dirty="0">
                <a:solidFill>
                  <a:srgbClr val="7C97C2"/>
                </a:solidFill>
              </a:rPr>
              <a:t>Data Visualization with Seaborn</a:t>
            </a:r>
          </a:p>
        </p:txBody>
      </p:sp>
    </p:spTree>
    <p:extLst>
      <p:ext uri="{BB962C8B-B14F-4D97-AF65-F5344CB8AC3E}">
        <p14:creationId xmlns:p14="http://schemas.microsoft.com/office/powerpoint/2010/main" val="245777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510763"/>
            <a:ext cx="11089501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Violin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중앙값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표준 편차 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분포의 간략한 특성만 보여주는데 반해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violinplot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카테고리 값에 따른 각 분포의 실제 데이터나 전체 형상을 보여준다는 장점이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 방향으로 커널 밀도 히스토그램을 그리는데 위 아래가 대칭이 되어 바이올린처럼 보인다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9793" y="36214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FF6565"/>
                </a:solidFill>
              </a:rPr>
              <a:t>sns.violinplot</a:t>
            </a:r>
            <a:r>
              <a:rPr lang="en-US" altLang="ko-KR" sz="2400" b="1" dirty="0">
                <a:solidFill>
                  <a:srgbClr val="FF6565"/>
                </a:solidFill>
              </a:rPr>
              <a:t>(x, y, hue, split, data)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C5388-4C20-481E-88D9-78A5CA7F7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1" t="40654" r="55000" b="29412"/>
          <a:stretch/>
        </p:blipFill>
        <p:spPr>
          <a:xfrm>
            <a:off x="5862225" y="3621402"/>
            <a:ext cx="4344104" cy="29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510763"/>
            <a:ext cx="11047351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Heatmap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차원이고 모든 값이 카테고리  값이면 변수 간 상관관계를 보기위해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heatmap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많이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9100" y="3081648"/>
            <a:ext cx="9520678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FF6565"/>
                </a:solidFill>
              </a:rPr>
              <a:t>sns.heatmap</a:t>
            </a:r>
            <a:r>
              <a:rPr lang="en-US" altLang="ko-KR" sz="2400" b="1" dirty="0">
                <a:solidFill>
                  <a:srgbClr val="FF6565"/>
                </a:solidFill>
              </a:rPr>
              <a:t>(</a:t>
            </a:r>
            <a:r>
              <a:rPr lang="en-US" altLang="ko-KR" sz="2400" b="1" dirty="0" err="1">
                <a:solidFill>
                  <a:srgbClr val="FF6565"/>
                </a:solidFill>
              </a:rPr>
              <a:t>data.corr</a:t>
            </a:r>
            <a:r>
              <a:rPr lang="en-US" altLang="ko-KR" sz="2400" b="1" dirty="0">
                <a:solidFill>
                  <a:srgbClr val="FF6565"/>
                </a:solidFill>
              </a:rPr>
              <a:t>(), </a:t>
            </a:r>
            <a:r>
              <a:rPr lang="en-US" altLang="ko-KR" sz="2400" b="1" dirty="0" err="1">
                <a:solidFill>
                  <a:srgbClr val="FF6565"/>
                </a:solidFill>
              </a:rPr>
              <a:t>cmap</a:t>
            </a:r>
            <a:r>
              <a:rPr lang="en-US" altLang="ko-KR" sz="2400" b="1" dirty="0">
                <a:solidFill>
                  <a:srgbClr val="FF6565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6565"/>
                </a:solidFill>
              </a:rPr>
              <a:t>linewidths, </a:t>
            </a:r>
            <a:r>
              <a:rPr lang="en-US" altLang="ko-KR" sz="2400" b="1" dirty="0" err="1">
                <a:solidFill>
                  <a:srgbClr val="FF6565"/>
                </a:solidFill>
              </a:rPr>
              <a:t>annot</a:t>
            </a:r>
            <a:r>
              <a:rPr lang="en-US" altLang="ko-KR" sz="2400" b="1" dirty="0">
                <a:solidFill>
                  <a:srgbClr val="FF6565"/>
                </a:solidFill>
              </a:rPr>
              <a:t>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5F667-6923-44DF-BC48-B16242072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t="31023" r="41176" b="10171"/>
          <a:stretch/>
        </p:blipFill>
        <p:spPr>
          <a:xfrm>
            <a:off x="5613235" y="2784136"/>
            <a:ext cx="4562259" cy="39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1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Seaborn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2A5D9-CC96-48A9-960F-84D6152035CB}"/>
              </a:ext>
            </a:extLst>
          </p:cNvPr>
          <p:cNvSpPr txBox="1"/>
          <p:nvPr/>
        </p:nvSpPr>
        <p:spPr>
          <a:xfrm>
            <a:off x="519793" y="1510763"/>
            <a:ext cx="11047351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</a:rPr>
              <a:t>KDE plot</a:t>
            </a:r>
            <a:endParaRPr lang="en-US" altLang="ko-KR" sz="20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커널 밀도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(kernel density)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커널이라는 함수를 겹치는 방법으로 히스토그램보다 부드러운 형태의 분포 곡선을 보여주는 방법이다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35D59-503F-4D57-A84F-9BA3067F3945}"/>
              </a:ext>
            </a:extLst>
          </p:cNvPr>
          <p:cNvSpPr txBox="1"/>
          <p:nvPr/>
        </p:nvSpPr>
        <p:spPr>
          <a:xfrm>
            <a:off x="519100" y="3099578"/>
            <a:ext cx="4142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FF6565"/>
                </a:solidFill>
              </a:rPr>
              <a:t>sns.kdeplot</a:t>
            </a:r>
            <a:r>
              <a:rPr lang="en-US" altLang="ko-KR" sz="2400" b="1" dirty="0">
                <a:solidFill>
                  <a:srgbClr val="FF6565"/>
                </a:solidFill>
              </a:rPr>
              <a:t>(</a:t>
            </a:r>
            <a:r>
              <a:rPr lang="ko-KR" altLang="en-US" sz="2400" b="1" dirty="0">
                <a:solidFill>
                  <a:srgbClr val="FF6565"/>
                </a:solidFill>
              </a:rPr>
              <a:t>행</a:t>
            </a:r>
            <a:r>
              <a:rPr lang="en-US" altLang="ko-KR" sz="2400" b="1" dirty="0">
                <a:solidFill>
                  <a:srgbClr val="FF6565"/>
                </a:solidFill>
              </a:rPr>
              <a:t>, [</a:t>
            </a:r>
            <a:r>
              <a:rPr lang="ko-KR" altLang="en-US" sz="2400" b="1" dirty="0">
                <a:solidFill>
                  <a:srgbClr val="FF6565"/>
                </a:solidFill>
              </a:rPr>
              <a:t>열</a:t>
            </a:r>
            <a:r>
              <a:rPr lang="en-US" altLang="ko-KR" sz="2400" b="1" dirty="0">
                <a:solidFill>
                  <a:srgbClr val="FF6565"/>
                </a:solidFill>
              </a:rPr>
              <a:t>], shade)</a:t>
            </a:r>
            <a:endParaRPr lang="ko-KR" altLang="en-US" sz="2400" b="1" dirty="0">
              <a:solidFill>
                <a:srgbClr val="FF656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4C5E9-3EE4-4707-B458-852E0D8F8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3" t="41045" r="51691" b="9674"/>
          <a:stretch/>
        </p:blipFill>
        <p:spPr>
          <a:xfrm>
            <a:off x="4975411" y="2887978"/>
            <a:ext cx="3783106" cy="3685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63AAAD-3938-4097-B20F-C95367F2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4" t="51252" r="53529" b="18955"/>
          <a:stretch/>
        </p:blipFill>
        <p:spPr>
          <a:xfrm>
            <a:off x="508798" y="3725533"/>
            <a:ext cx="4235721" cy="28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1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378280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329953" y="3729319"/>
            <a:ext cx="7028400" cy="17859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961589" y="386755"/>
            <a:ext cx="0" cy="2464021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93356" y="1434989"/>
            <a:ext cx="7471232" cy="26468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600" b="1" kern="0" dirty="0">
                <a:ln w="12700">
                  <a:solidFill>
                    <a:srgbClr val="7C97C2"/>
                  </a:solidFill>
                </a:ln>
                <a:solidFill>
                  <a:srgbClr val="88A0C8"/>
                </a:solidFill>
              </a:rPr>
              <a:t>Q&amp;A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8854" y="3729464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4071794"/>
            <a:ext cx="0" cy="2796632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Pandas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9CC5-42DE-477B-A253-B5335196998D}"/>
              </a:ext>
            </a:extLst>
          </p:cNvPr>
          <p:cNvSpPr txBox="1"/>
          <p:nvPr/>
        </p:nvSpPr>
        <p:spPr>
          <a:xfrm>
            <a:off x="519793" y="1454344"/>
            <a:ext cx="1102135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Pandas의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시리즈나 데이터프레임은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)이라는 시각화 메서드를 내장하고 있다.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)은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matplotlib을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내부적으로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사용한다.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hlinkClick r:id="rId2"/>
              </a:rPr>
              <a:t>https://pandas.pydata.org/pandas-docs/stable/visualization.html</a:t>
            </a:r>
            <a:endParaRPr lang="ko-KR" alt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40861B-56E2-4A6F-8E3C-07B52D4D0778}"/>
              </a:ext>
            </a:extLst>
          </p:cNvPr>
          <p:cNvSpPr txBox="1"/>
          <p:nvPr/>
        </p:nvSpPr>
        <p:spPr>
          <a:xfrm>
            <a:off x="519793" y="3029897"/>
            <a:ext cx="7093319" cy="364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.* 메소드로 아래와 같은 여러가지 플롯을 그릴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plot[.line]( ), plot([kind=‘line’])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 그래프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plot.bar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plot(kind=‘bar’)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막대 그래프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lot.pie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plot(kind=‘pie’)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원형 그래프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lot.hist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plot(kind=‘hist’)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히스토그램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lot.kde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kde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커널 밀도 함수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lot.box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plot(kind=‘box’)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상자 그림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lot.scatter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plot(kind=‘scatter’)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산점도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plot.area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)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plot(kind=‘area’)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면적 그래프</a:t>
            </a:r>
          </a:p>
        </p:txBody>
      </p:sp>
    </p:spTree>
    <p:extLst>
      <p:ext uri="{BB962C8B-B14F-4D97-AF65-F5344CB8AC3E}">
        <p14:creationId xmlns:p14="http://schemas.microsoft.com/office/powerpoint/2010/main" val="6667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D86D7-17BB-4F77-A9A9-019435CA524B}"/>
              </a:ext>
            </a:extLst>
          </p:cNvPr>
          <p:cNvSpPr txBox="1"/>
          <p:nvPr/>
        </p:nvSpPr>
        <p:spPr>
          <a:xfrm>
            <a:off x="519793" y="1591848"/>
            <a:ext cx="10959406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7C97C2"/>
                </a:solidFill>
                <a:latin typeface="+mn-ea"/>
              </a:rPr>
              <a:t>Matplotlib Library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파이썬에서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자료를 차트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(chart)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나 플롯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(plot)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으로 시각화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(visualization)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하는 패키지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Mat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plotlib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을 사용한 시각화 예제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en-US" altLang="ko-KR" sz="2000" b="0" i="0" u="sng" dirty="0">
                <a:solidFill>
                  <a:srgbClr val="296EAA"/>
                </a:solidFill>
                <a:effectLst/>
                <a:latin typeface="Helvetica Neue"/>
                <a:hlinkClick r:id="rId2"/>
              </a:rPr>
              <a:t>http://matplotlib.org/gallery.html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055662-6958-4271-8493-E11DB09B5E7D}"/>
              </a:ext>
            </a:extLst>
          </p:cNvPr>
          <p:cNvSpPr txBox="1"/>
          <p:nvPr/>
        </p:nvSpPr>
        <p:spPr>
          <a:xfrm>
            <a:off x="487688" y="3427724"/>
            <a:ext cx="10967140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7C97C2"/>
                </a:solidFill>
              </a:rPr>
              <a:t>Pyplot</a:t>
            </a:r>
            <a:r>
              <a:rPr lang="en-US" altLang="ko-KR" sz="2400" b="1" dirty="0">
                <a:solidFill>
                  <a:srgbClr val="7C97C2"/>
                </a:solidFill>
              </a:rPr>
              <a:t> </a:t>
            </a:r>
            <a:r>
              <a:rPr lang="ko-KR" altLang="en-US" sz="2400" b="1" dirty="0">
                <a:solidFill>
                  <a:srgbClr val="7C97C2"/>
                </a:solidFill>
              </a:rPr>
              <a:t>서브패키지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패키지에는 안에 존재하는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서브패키지이다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MATLAB이라는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수치해석 시각화 명령을 그대로 사용할 수 있도록 명령어 집합을 제공한다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간단한 시각화 프로그램을 만드는 경우에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DE8034-6042-4816-91C7-F226FF0DF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23" t="61046" r="65515" b="33978"/>
          <a:stretch/>
        </p:blipFill>
        <p:spPr>
          <a:xfrm>
            <a:off x="816199" y="5497539"/>
            <a:ext cx="3620920" cy="5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D86D7-17BB-4F77-A9A9-019435CA524B}"/>
              </a:ext>
            </a:extLst>
          </p:cNvPr>
          <p:cNvSpPr txBox="1"/>
          <p:nvPr/>
        </p:nvSpPr>
        <p:spPr>
          <a:xfrm>
            <a:off x="495422" y="1435986"/>
            <a:ext cx="10959406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한글 폰트 적용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Matplotlib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에서 한글을 사용하려면 한글 폰트를 적용해야 하는데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사용하는 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OS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에 따라 적당한 한글 폰트를 지정해야 한다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055662-6958-4271-8493-E11DB09B5E7D}"/>
              </a:ext>
            </a:extLst>
          </p:cNvPr>
          <p:cNvSpPr txBox="1"/>
          <p:nvPr/>
        </p:nvSpPr>
        <p:spPr>
          <a:xfrm>
            <a:off x="495422" y="3087566"/>
            <a:ext cx="11208890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7C97C2"/>
                </a:solidFill>
              </a:rPr>
              <a:t>plt.show</a:t>
            </a:r>
            <a:r>
              <a:rPr lang="en-US" altLang="ko-KR" sz="2400" b="1" dirty="0">
                <a:solidFill>
                  <a:srgbClr val="7C97C2"/>
                </a:solidFill>
              </a:rPr>
              <a:t>( )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그래프를 화면에 표시하는 기능이다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/>
              </a:rPr>
              <a:t>Jupyter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/>
              </a:rPr>
              <a:t>나 </a:t>
            </a:r>
            <a:r>
              <a:rPr lang="en-US" altLang="ko-KR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/>
              </a:rPr>
              <a:t>IPython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/>
              </a:rPr>
              <a:t>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서는 셀 단위로 자동으로 표시되기 때문에 호출할 필요가 없지만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 파이썬 인터프리터로 가동되는 경우를 대비하여 항상 마지막에 실행하는 것을 권장한다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6AB5D-0ECA-4057-96EF-9413A36B4224}"/>
              </a:ext>
            </a:extLst>
          </p:cNvPr>
          <p:cNvSpPr txBox="1"/>
          <p:nvPr/>
        </p:nvSpPr>
        <p:spPr>
          <a:xfrm>
            <a:off x="487688" y="5278538"/>
            <a:ext cx="113905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7C97C2"/>
                </a:solidFill>
                <a:latin typeface="+mn-ea"/>
              </a:rPr>
              <a:t>%</a:t>
            </a:r>
            <a:r>
              <a:rPr lang="en-US" altLang="ko-KR" sz="2400" b="1" dirty="0" err="1">
                <a:solidFill>
                  <a:srgbClr val="7C97C2"/>
                </a:solidFill>
                <a:latin typeface="+mn-ea"/>
              </a:rPr>
              <a:t>matplotlib.inline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matplotlib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을 이용해 시각화한 결과를 </a:t>
            </a:r>
            <a:r>
              <a:rPr lang="en-US" altLang="ko-KR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jupyter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notebook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에서 바로 볼 수 있게 해주는 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magic command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790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D86D7-17BB-4F77-A9A9-019435CA524B}"/>
              </a:ext>
            </a:extLst>
          </p:cNvPr>
          <p:cNvSpPr txBox="1"/>
          <p:nvPr/>
        </p:nvSpPr>
        <p:spPr>
          <a:xfrm>
            <a:off x="495422" y="1343028"/>
            <a:ext cx="10959406" cy="289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7C97C2"/>
                </a:solidFill>
                <a:latin typeface="Arial Unicode MS"/>
                <a:ea typeface="Courier New" panose="02070309020205020404" pitchFamily="49" charset="0"/>
              </a:rPr>
              <a:t>Line plot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선을 그리는 가장 간단한 플롯이다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라인 플롯은 데이터가 시간, 순서 등에 따라 어떻게 변화하는지 보여주기 위해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서브패키지의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명령을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축을 지정해주지 않으면 자료 위치 즉,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tick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)은 자동으로 0, 1, 2, 3 이 된다.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tick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위치를 별도로 명시하고 싶다면 두 개의 같은 길이의 </a:t>
            </a:r>
            <a:r>
              <a:rPr lang="ko-KR" altLang="en-US" sz="2000" b="1" dirty="0">
                <a:solidFill>
                  <a:srgbClr val="7C97C2"/>
                </a:solidFill>
              </a:rPr>
              <a:t>리스트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혹은 </a:t>
            </a:r>
            <a:r>
              <a:rPr lang="ko-KR" altLang="en-US" sz="2000" b="1" dirty="0">
                <a:solidFill>
                  <a:srgbClr val="7C97C2"/>
                </a:solidFill>
              </a:rPr>
              <a:t>배열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자료를 넣는다.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32984C-FC38-4402-B439-BEC1CC1C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6" t="43921" r="56397" b="22876"/>
          <a:stretch/>
        </p:blipFill>
        <p:spPr>
          <a:xfrm>
            <a:off x="495422" y="4376454"/>
            <a:ext cx="3191436" cy="2277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BBE685-5720-4539-A814-0C8B541EB2BB}"/>
              </a:ext>
            </a:extLst>
          </p:cNvPr>
          <p:cNvSpPr txBox="1"/>
          <p:nvPr/>
        </p:nvSpPr>
        <p:spPr>
          <a:xfrm>
            <a:off x="3964601" y="4507562"/>
            <a:ext cx="7362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6565"/>
                </a:solidFill>
              </a:rPr>
              <a:t>plt.plot</a:t>
            </a:r>
            <a:r>
              <a:rPr lang="ko-KR" altLang="en-US" sz="2400" b="1" dirty="0">
                <a:solidFill>
                  <a:srgbClr val="FF6565"/>
                </a:solidFill>
              </a:rPr>
              <a:t>([</a:t>
            </a:r>
            <a:r>
              <a:rPr lang="en-US" altLang="ko-KR" sz="2400" b="1" dirty="0">
                <a:solidFill>
                  <a:srgbClr val="FF6565"/>
                </a:solidFill>
              </a:rPr>
              <a:t>x</a:t>
            </a:r>
            <a:r>
              <a:rPr lang="ko-KR" altLang="en-US" sz="2400" b="1" dirty="0">
                <a:solidFill>
                  <a:srgbClr val="FF6565"/>
                </a:solidFill>
              </a:rPr>
              <a:t> </a:t>
            </a:r>
            <a:r>
              <a:rPr lang="en-US" altLang="ko-KR" sz="2400" b="1" dirty="0">
                <a:solidFill>
                  <a:srgbClr val="FF6565"/>
                </a:solidFill>
              </a:rPr>
              <a:t>tick</a:t>
            </a:r>
            <a:r>
              <a:rPr lang="ko-KR" altLang="en-US" sz="2400" b="1" dirty="0">
                <a:solidFill>
                  <a:srgbClr val="FF6565"/>
                </a:solidFill>
              </a:rPr>
              <a:t>]</a:t>
            </a:r>
            <a:r>
              <a:rPr lang="en-US" altLang="ko-KR" sz="2400" b="1" dirty="0">
                <a:solidFill>
                  <a:srgbClr val="FF6565"/>
                </a:solidFill>
              </a:rPr>
              <a:t>, [y</a:t>
            </a:r>
            <a:r>
              <a:rPr lang="ko-KR" altLang="en-US" sz="2400" b="1" dirty="0">
                <a:solidFill>
                  <a:srgbClr val="FF6565"/>
                </a:solidFill>
              </a:rPr>
              <a:t> </a:t>
            </a:r>
            <a:r>
              <a:rPr lang="en-US" altLang="ko-KR" sz="2400" b="1" dirty="0">
                <a:solidFill>
                  <a:srgbClr val="FF6565"/>
                </a:solidFill>
              </a:rPr>
              <a:t>tick]</a:t>
            </a:r>
            <a:r>
              <a:rPr lang="ko-KR" altLang="en-US" sz="2400" b="1" dirty="0">
                <a:solidFill>
                  <a:srgbClr val="FF656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46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7CDC1-5BC0-47BA-9402-33F4FC7C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0" t="51152" r="44188" b="21716"/>
          <a:stretch/>
        </p:blipFill>
        <p:spPr>
          <a:xfrm>
            <a:off x="4417538" y="3220607"/>
            <a:ext cx="1287169" cy="2505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02C16-7C2A-4009-867D-EFB2E3E68083}"/>
              </a:ext>
            </a:extLst>
          </p:cNvPr>
          <p:cNvSpPr txBox="1"/>
          <p:nvPr/>
        </p:nvSpPr>
        <p:spPr>
          <a:xfrm>
            <a:off x="519793" y="3128842"/>
            <a:ext cx="3904425" cy="243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스타일</a:t>
            </a:r>
            <a:r>
              <a:rPr lang="en-US" altLang="ko-KR" sz="2400" b="1" dirty="0">
                <a:solidFill>
                  <a:srgbClr val="7C97C2"/>
                </a:solidFill>
              </a:rPr>
              <a:t>_</a:t>
            </a:r>
            <a:r>
              <a:rPr lang="ko-KR" altLang="en-US" sz="2400" b="1" dirty="0">
                <a:solidFill>
                  <a:srgbClr val="7C97C2"/>
                </a:solidFill>
              </a:rPr>
              <a:t>색깔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색 이름 혹은 약자를 사용하거나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문자로 시작되는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코드를 사용해서 색깔 지정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자주 사용되는 색은 </a:t>
            </a:r>
            <a:r>
              <a:rPr lang="ko-KR" altLang="en-US" sz="2000" b="1" dirty="0">
                <a:solidFill>
                  <a:srgbClr val="7C97C2"/>
                </a:solidFill>
              </a:rPr>
              <a:t>약자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6A7C2-1AB2-43D2-9CB7-F34A7378E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1" t="36626" r="28712" b="5628"/>
          <a:stretch/>
        </p:blipFill>
        <p:spPr>
          <a:xfrm>
            <a:off x="6381817" y="3128842"/>
            <a:ext cx="5515040" cy="35078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F72DD9E-5EA1-40E1-A800-00E50EAABAE4}"/>
              </a:ext>
            </a:extLst>
          </p:cNvPr>
          <p:cNvSpPr txBox="1"/>
          <p:nvPr/>
        </p:nvSpPr>
        <p:spPr>
          <a:xfrm>
            <a:off x="4362520" y="5974117"/>
            <a:ext cx="195224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7C97C2"/>
                </a:solidFill>
              </a:rPr>
              <a:t>전체 색깔 목록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D86D7-17BB-4F77-A9A9-019435CA524B}"/>
              </a:ext>
            </a:extLst>
          </p:cNvPr>
          <p:cNvSpPr txBox="1"/>
          <p:nvPr/>
        </p:nvSpPr>
        <p:spPr>
          <a:xfrm>
            <a:off x="495422" y="1435986"/>
            <a:ext cx="10959406" cy="152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Arial Unicode MS"/>
                <a:ea typeface="Courier New" panose="02070309020205020404" pitchFamily="49" charset="0"/>
              </a:rPr>
              <a:t>스타일 지정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Courier New" panose="02070309020205020404" pitchFamily="49" charset="0"/>
              </a:rPr>
              <a:t>plot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 명령어에서는 추가 문자열 인수를 사용하여 스타일을 지원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스타일 문자열은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7C97C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색깔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7C97C2"/>
                </a:solidFill>
                <a:effectLst/>
                <a:ea typeface="Helvetica Neue"/>
              </a:rPr>
              <a:t>,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7C97C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마커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7C97C2"/>
                </a:solidFill>
                <a:effectLst/>
                <a:ea typeface="Helvetica Neue"/>
              </a:rPr>
              <a:t>, 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7C97C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선 종류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의 순서로 지정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이 중 일부가 생략되면 디폴트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값이 적용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Helvetica Neue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10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14357-3DC6-4835-8C28-82BD84D2B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4" t="32591" r="41386" b="6184"/>
          <a:stretch/>
        </p:blipFill>
        <p:spPr>
          <a:xfrm>
            <a:off x="519793" y="1554813"/>
            <a:ext cx="2043953" cy="511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CE22C8-016A-4460-9977-3A663E2E4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7" t="36983" r="40744" b="47289"/>
          <a:stretch/>
        </p:blipFill>
        <p:spPr>
          <a:xfrm>
            <a:off x="4797751" y="1483464"/>
            <a:ext cx="2648903" cy="1578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FC0F19-0C79-446F-A92B-94788748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2" t="64551" r="39545" b="5629"/>
          <a:stretch/>
        </p:blipFill>
        <p:spPr>
          <a:xfrm>
            <a:off x="4518350" y="3316464"/>
            <a:ext cx="2360378" cy="2272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02C16-7C2A-4009-867D-EFB2E3E68083}"/>
              </a:ext>
            </a:extLst>
          </p:cNvPr>
          <p:cNvSpPr txBox="1"/>
          <p:nvPr/>
        </p:nvSpPr>
        <p:spPr>
          <a:xfrm>
            <a:off x="2744536" y="1417788"/>
            <a:ext cx="1872425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스타일</a:t>
            </a:r>
            <a:r>
              <a:rPr lang="en-US" altLang="ko-KR" sz="2400" b="1" dirty="0">
                <a:solidFill>
                  <a:srgbClr val="7C97C2"/>
                </a:solidFill>
              </a:rPr>
              <a:t>_</a:t>
            </a:r>
            <a:r>
              <a:rPr lang="ko-KR" altLang="en-US" sz="2400" b="1" dirty="0">
                <a:solidFill>
                  <a:srgbClr val="7C97C2"/>
                </a:solidFill>
              </a:rPr>
              <a:t>마커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위치를 나타내는 기호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30357E-77B1-4613-BEC3-16A98A04EDD5}"/>
              </a:ext>
            </a:extLst>
          </p:cNvPr>
          <p:cNvSpPr txBox="1"/>
          <p:nvPr/>
        </p:nvSpPr>
        <p:spPr>
          <a:xfrm>
            <a:off x="7486924" y="1485678"/>
            <a:ext cx="4261643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스타일</a:t>
            </a:r>
            <a:r>
              <a:rPr lang="en-US" altLang="ko-KR" sz="2400" b="1" dirty="0">
                <a:solidFill>
                  <a:srgbClr val="7C97C2"/>
                </a:solidFill>
              </a:rPr>
              <a:t>_</a:t>
            </a:r>
            <a:r>
              <a:rPr lang="ko-KR" altLang="en-US" sz="2400" b="1" dirty="0">
                <a:solidFill>
                  <a:srgbClr val="7C97C2"/>
                </a:solidFill>
              </a:rPr>
              <a:t>선</a:t>
            </a:r>
            <a:endParaRPr lang="en-US" altLang="ko-KR" sz="24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(solid),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대시선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(dashed),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(dash-dot),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(dotted)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B1311B-1257-42C1-98E5-3A46908A4B3F}"/>
              </a:ext>
            </a:extLst>
          </p:cNvPr>
          <p:cNvSpPr txBox="1"/>
          <p:nvPr/>
        </p:nvSpPr>
        <p:spPr>
          <a:xfrm>
            <a:off x="2744536" y="5029141"/>
            <a:ext cx="3301672" cy="151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스타일</a:t>
            </a:r>
            <a:r>
              <a:rPr lang="en-US" altLang="ko-KR" sz="2400" b="1" dirty="0">
                <a:solidFill>
                  <a:srgbClr val="7C97C2"/>
                </a:solidFill>
              </a:rPr>
              <a:t>_</a:t>
            </a:r>
            <a:r>
              <a:rPr lang="ko-KR" altLang="en-US" sz="2400" b="1" dirty="0">
                <a:solidFill>
                  <a:srgbClr val="7C97C2"/>
                </a:solidFill>
              </a:rPr>
              <a:t>기타</a:t>
            </a:r>
            <a:endParaRPr lang="en-US" altLang="ko-KR" sz="24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 스타일 이외에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자주 사용되는 기타 스타일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23AF4-3580-4EA5-B1BF-8DD741C8B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4" t="54902" r="54265" b="14248"/>
          <a:stretch/>
        </p:blipFill>
        <p:spPr>
          <a:xfrm>
            <a:off x="7027081" y="3061725"/>
            <a:ext cx="4645126" cy="33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Matplotlib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34574-58BA-44F1-84BD-90266C5AA9C9}"/>
              </a:ext>
            </a:extLst>
          </p:cNvPr>
          <p:cNvSpPr txBox="1"/>
          <p:nvPr/>
        </p:nvSpPr>
        <p:spPr>
          <a:xfrm>
            <a:off x="495422" y="1400197"/>
            <a:ext cx="10959406" cy="197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그림 범위 지정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플롯 그림을 보면 몇몇 점들은 그림의 범위 경계선에 있어서 잘 보이지 않는 경우가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그림의 범위를 수동으로 지정하려면 </a:t>
            </a:r>
            <a:r>
              <a:rPr lang="en-US" altLang="ko-KR" sz="2000" b="1" dirty="0" err="1">
                <a:solidFill>
                  <a:srgbClr val="7C97C2"/>
                </a:solidFill>
              </a:rPr>
              <a:t>xlim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명령과 </a:t>
            </a:r>
            <a:r>
              <a:rPr lang="en-US" altLang="ko-KR" sz="2000" b="1" dirty="0" err="1">
                <a:solidFill>
                  <a:srgbClr val="7C97C2"/>
                </a:solidFill>
              </a:rPr>
              <a:t>ylim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명령들은 그림의 범위가 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축의 최소값과 최대값을 지정한다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0C32EE-7070-45BE-ACEE-38D1FD038E97}"/>
              </a:ext>
            </a:extLst>
          </p:cNvPr>
          <p:cNvSpPr txBox="1"/>
          <p:nvPr/>
        </p:nvSpPr>
        <p:spPr>
          <a:xfrm>
            <a:off x="495422" y="3475601"/>
            <a:ext cx="10959406" cy="197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 err="1">
                <a:solidFill>
                  <a:srgbClr val="7C97C2"/>
                </a:solidFill>
                <a:latin typeface="+mn-ea"/>
              </a:rPr>
              <a:t>틱</a:t>
            </a: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 설정</a:t>
            </a:r>
            <a:endParaRPr lang="en-US" altLang="ko-KR" sz="24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플롯이나 차트에서 축 상의 위치 표시 지점을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(tick)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이라고 하고 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써진 숫자 혹은 글자를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라벨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(tick label)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이라고 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라벨은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자동으로 정해주지만 만약 수동으로 설정하고 싶다면 </a:t>
            </a:r>
            <a:r>
              <a:rPr lang="en-US" altLang="ko-KR" sz="2000" b="1" dirty="0" err="1">
                <a:solidFill>
                  <a:srgbClr val="7C97C2"/>
                </a:solidFill>
              </a:rPr>
              <a:t>xticks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명령이나 </a:t>
            </a:r>
            <a:r>
              <a:rPr lang="en-US" altLang="ko-KR" sz="2000" b="1" dirty="0" err="1">
                <a:solidFill>
                  <a:srgbClr val="7C97C2"/>
                </a:solidFill>
              </a:rPr>
              <a:t>yticks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명령을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AB546D-8422-44B5-B068-E40BBBA1DC42}"/>
              </a:ext>
            </a:extLst>
          </p:cNvPr>
          <p:cNvSpPr txBox="1"/>
          <p:nvPr/>
        </p:nvSpPr>
        <p:spPr>
          <a:xfrm>
            <a:off x="495422" y="5551005"/>
            <a:ext cx="10959406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그리드 설정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위치를 잘 보여주기 위해 그리드 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(grid line)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나타내려면 </a:t>
            </a:r>
            <a:r>
              <a:rPr lang="en-US" altLang="ko-KR" sz="2000" b="1" dirty="0">
                <a:solidFill>
                  <a:srgbClr val="7C97C2"/>
                </a:solidFill>
              </a:rPr>
              <a:t>grid(True)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4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1434</Words>
  <Application>Microsoft Office PowerPoint</Application>
  <PresentationFormat>와이드스크린</PresentationFormat>
  <Paragraphs>168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Apple SD Gothic Neo</vt:lpstr>
      <vt:lpstr>Arial Unicode MS</vt:lpstr>
      <vt:lpstr>Helvetica Neue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마민정(학생-빅데이터경영통계전공)</cp:lastModifiedBy>
  <cp:revision>218</cp:revision>
  <dcterms:created xsi:type="dcterms:W3CDTF">2020-10-01T01:25:49Z</dcterms:created>
  <dcterms:modified xsi:type="dcterms:W3CDTF">2021-01-19T09:00:34Z</dcterms:modified>
</cp:coreProperties>
</file>